
<file path=[Content_Types].xml><?xml version="1.0" encoding="utf-8"?>
<Types xmlns="http://schemas.openxmlformats.org/package/2006/content-types">
  <Default Extension="bin" ContentType="image/unknown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7" r:id="rId2"/>
    <p:sldId id="256" r:id="rId3"/>
    <p:sldId id="260" r:id="rId4"/>
    <p:sldId id="261" r:id="rId5"/>
    <p:sldId id="262" r:id="rId6"/>
    <p:sldId id="263" r:id="rId7"/>
    <p:sldId id="264" r:id="rId8"/>
    <p:sldId id="269" r:id="rId9"/>
    <p:sldId id="267" r:id="rId10"/>
    <p:sldId id="266" r:id="rId11"/>
    <p:sldId id="270" r:id="rId12"/>
    <p:sldId id="271" r:id="rId13"/>
    <p:sldId id="310" r:id="rId14"/>
    <p:sldId id="311" r:id="rId15"/>
    <p:sldId id="312" r:id="rId16"/>
    <p:sldId id="313" r:id="rId17"/>
    <p:sldId id="314" r:id="rId18"/>
    <p:sldId id="315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27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BAC335A-4015-43B6-9C42-4B5D108B8D81}">
          <p14:sldIdLst/>
        </p14:section>
        <p14:section name="표지" id="{8C4E65B8-E0AE-467E-A3B0-99426A612C4B}">
          <p14:sldIdLst>
            <p14:sldId id="257"/>
          </p14:sldIdLst>
        </p14:section>
        <p14:section name="목차" id="{7F19A776-81F7-448A-8A26-06FA11EBA680}">
          <p14:sldIdLst>
            <p14:sldId id="256"/>
          </p14:sldIdLst>
        </p14:section>
        <p14:section name="주제" id="{F6DA61EE-C0BA-47B2-9ECE-22D76CD163AC}">
          <p14:sldIdLst>
            <p14:sldId id="260"/>
          </p14:sldIdLst>
        </p14:section>
        <p14:section name="개발환경" id="{C6E84BFC-DADD-4E2F-B470-3AD127828AB6}">
          <p14:sldIdLst>
            <p14:sldId id="261"/>
          </p14:sldIdLst>
        </p14:section>
        <p14:section name="파트분담" id="{80D10849-AA08-4CC3-B884-97FCAB72A8B9}">
          <p14:sldIdLst>
            <p14:sldId id="262"/>
          </p14:sldIdLst>
        </p14:section>
        <p14:section name="개발일정" id="{1EF2A8AB-BE9E-4CF0-B578-90D25216F11B}">
          <p14:sldIdLst>
            <p14:sldId id="263"/>
            <p14:sldId id="264"/>
          </p14:sldIdLst>
        </p14:section>
        <p14:section name="유스케이스" id="{E6F8401D-40EE-4B58-9575-B55758A931E3}">
          <p14:sldIdLst>
            <p14:sldId id="269"/>
          </p14:sldIdLst>
        </p14:section>
        <p14:section name="ERD" id="{C94C196A-7705-4A25-B109-EF30C4BD1565}">
          <p14:sldIdLst>
            <p14:sldId id="267"/>
          </p14:sldIdLst>
        </p14:section>
        <p14:section name="사이트맵" id="{6F881277-65C9-413D-9486-D7AEE6B95A51}">
          <p14:sldIdLst>
            <p14:sldId id="266"/>
            <p14:sldId id="270"/>
          </p14:sldIdLst>
        </p14:section>
        <p14:section name="AI기능" id="{D4443ADF-539E-4A72-860B-BF006A85C6DA}">
          <p14:sldIdLst>
            <p14:sldId id="271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김준하" id="{C9195AC8-2A89-4419-BBC1-7A23376FD57C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향후 개선 예정사항" id="{D9F47760-49C8-45B0-B936-7CA9C2010CC5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00"/>
    <a:srgbClr val="0099FF"/>
    <a:srgbClr val="93C9EB"/>
    <a:srgbClr val="FFFFFF"/>
    <a:srgbClr val="ACD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ECAE2-038A-4ECD-A965-4CA93F650B54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AE224-0A9C-4DAE-A8FD-1B190AB93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47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D9025-1AED-73CC-7344-F7B060499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413792-74BC-1C46-5FC9-C3591B08D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A7A8C-EB3F-29FE-968B-3B3C368E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8886A-66F8-47F8-B7C2-0AFADA5483BE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5B879-7E7A-2402-8166-40B189FF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F2C2B-1206-2ECB-05A9-B1A9CB02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23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AF56A-5F17-B6A8-1F97-3F71D2E6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B12468-CE28-8DD4-3277-EE322F42B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0F8BC-F088-2B4C-BC6E-4F3FE1CE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B5AE-08AD-43F8-9F5D-92333E64E072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CADAE5-D682-1D86-E232-13DD9E21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0049F-0910-8709-2403-B5F1C10E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8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F6F169-8A3E-93B2-2AAD-39805587D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896EAB-13AD-EC80-04ED-B9D3D718A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68712-08CA-CA77-0510-F2307FC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3E9D5-4288-4747-8B7D-1EDBFD893D5A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EFF4B3-99CB-347E-E6ED-BE87222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E7B55-0FE4-EA3C-33C0-F3FEB78F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12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05513-E1F0-B032-84EC-117BA70B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39AE69-7212-9EFA-7ACB-6932F20A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8B15C5-1362-EEB7-C582-E2A29CAD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3DF42-AD61-47DE-ADA3-10879E6862E6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9D0EF-F45F-6DB9-9E9A-E942A961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5991A-6F80-EF18-C287-1039BD40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7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D4B67-D670-9E9A-38DD-A062BBBF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FEA0F8-4159-6607-A1B2-669456CB5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172B6-D72A-AA5B-57E7-FB2C9D57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7666-2176-4426-A4CC-AA84E8A86DDA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A48E5-3222-91FD-605A-4E3BE0C4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A9AE6-3269-BC4D-69A9-ACEBB234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2AB83-91E8-CC41-BD2A-7F9B43B6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0A04A-BCDB-5C8F-2506-A686B03C5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63708-0DCE-9F65-D612-70CDD1624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0D882-BA3B-B6DF-219C-565FA796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8F08-A548-487F-AC16-8BC0D5EFBA45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AA8070-632C-2AF4-F773-4C07B769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6B680-AD00-AE5E-2A26-E8ADBAAB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65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FF344-F657-121A-E07F-06F40695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AE900-69C6-7A7A-EFF2-8BCB3D415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F19189-796B-42F1-18A3-F637F3521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66A9F3-588B-DE0B-8F0E-E57841B73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81FD42-BF68-157D-978D-F81CA85CA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37AB3F-C897-13CF-F355-0A93076C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8CC0-5C15-44FB-8772-CF593D2D7ED1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FD89B5-CEF4-B838-CE70-64CCA7C4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32E4D6-9322-E48D-DD46-D0303471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68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EDF72-A414-636C-8E0C-14A6A7B3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7798BC-29CE-3BDA-68B1-A29E744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B1FB-F0F3-409A-98D9-CBD10EE2B5CE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F8EE31-7036-A017-0A86-E934DB58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539BA9-5219-FD2C-FAC1-068AACD8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9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3822BF-A93C-CE4E-E399-61004006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4A0D-FFD9-4ABE-ADF5-114802B4565F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18D54B-5E07-2D42-2250-12803802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7FA4D6-A610-7039-8E6D-7ED1A44D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9716" y="6180181"/>
            <a:ext cx="2743200" cy="365125"/>
          </a:xfrm>
        </p:spPr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68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88384-7C35-3DC2-543F-3AC50A42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642CF-1C41-D9D8-4D6C-53E87F30E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5166FE-9ED6-91DB-B658-535279578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6120DD-C891-90ED-F0DE-83358DEC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4126-5557-4C95-8116-2F0E6D939AF6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967390-77EC-F05D-8A8F-04389E7E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DB03EF-AAE6-6C8B-0B65-28EBD0E1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9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E75E-A95D-3C3E-C8A2-859C042F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54FFBA-90DA-BA44-6FEE-BB23B92AC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137606-3626-0A12-560E-C20E37152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62472F-9425-3214-3457-6FC24A4B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956A-6E18-48FC-ABB4-278A471F7B1C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2BF122-2E13-2500-7F0B-3564D38D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99F62-D54F-ABD2-F9CF-E8ABE3D8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3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593DC5-8688-F203-59CE-D03FDB6AE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65A642-CB3D-A0A6-AA68-E7AE1BC2A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183C3-447A-B248-5F1A-DD485A026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E0C54-35DA-41F4-8A7A-EBFA274E9510}" type="datetime1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577F8E-F383-0DF2-BE7F-F25659510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C3896F-635E-2F4A-11D7-4720641EB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1C175-33DA-4D48-BEE3-FD22EA4E33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6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bin"/><Relationship Id="rId3" Type="http://schemas.openxmlformats.org/officeDocument/2006/relationships/image" Target="../media/image3.png"/><Relationship Id="rId7" Type="http://schemas.openxmlformats.org/officeDocument/2006/relationships/image" Target="../media/image7.jfif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4FF49D-F252-33BA-3516-5FF4C24235D1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93C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C51944-92DF-75E3-BAB3-F3B943F606E9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93C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87C060-1CD7-580F-84A0-2FFA75FB5F6F}"/>
              </a:ext>
            </a:extLst>
          </p:cNvPr>
          <p:cNvSpPr txBox="1"/>
          <p:nvPr/>
        </p:nvSpPr>
        <p:spPr>
          <a:xfrm>
            <a:off x="10254013" y="586401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KoPubWorld돋움체 Bold" panose="00000800000000000000" pitchFamily="2" charset="-127"/>
              </a:rPr>
              <a:t>김준하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E88BCA1-3B0E-AE46-1F52-509596132CF2}"/>
              </a:ext>
            </a:extLst>
          </p:cNvPr>
          <p:cNvGrpSpPr/>
          <p:nvPr/>
        </p:nvGrpSpPr>
        <p:grpSpPr>
          <a:xfrm>
            <a:off x="2743961" y="2126942"/>
            <a:ext cx="6704079" cy="2604117"/>
            <a:chOff x="2743961" y="2103615"/>
            <a:chExt cx="6704079" cy="26041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BE4552-6DF7-1250-2553-D3BCE366D4C9}"/>
                </a:ext>
              </a:extLst>
            </p:cNvPr>
            <p:cNvSpPr txBox="1"/>
            <p:nvPr/>
          </p:nvSpPr>
          <p:spPr>
            <a:xfrm>
              <a:off x="2743961" y="2922628"/>
              <a:ext cx="6704079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AI </a:t>
              </a:r>
              <a:r>
                <a:rPr lang="ko-KR" altLang="en-US" sz="4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챗봇</a:t>
              </a:r>
              <a:r>
                <a:rPr lang="en-US" altLang="ko-KR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(</a:t>
              </a:r>
              <a:r>
                <a:rPr lang="en-US" altLang="ko-KR" sz="4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ChatBot</a:t>
              </a:r>
              <a:r>
                <a:rPr lang="en-US" altLang="ko-KR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) </a:t>
              </a:r>
              <a:r>
                <a:rPr lang="ko-KR" altLang="en-US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기반</a:t>
              </a:r>
              <a:endPara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sz="4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도서 추천 서비스 플랫폼</a:t>
              </a:r>
              <a:endParaRPr lang="ko-KR" altLang="en-US" sz="32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E8AED75-1453-BD33-E007-D261B84CE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2" r="9403"/>
            <a:stretch/>
          </p:blipFill>
          <p:spPr>
            <a:xfrm>
              <a:off x="4985658" y="2103615"/>
              <a:ext cx="2220685" cy="968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972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사이트맵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8B49DB-70C6-263C-9630-17184BF6A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" y="70090"/>
            <a:ext cx="12098697" cy="680551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2D1B5C-2B43-0873-4E26-330583DF54C7}"/>
              </a:ext>
            </a:extLst>
          </p:cNvPr>
          <p:cNvCxnSpPr/>
          <p:nvPr/>
        </p:nvCxnSpPr>
        <p:spPr>
          <a:xfrm>
            <a:off x="348916" y="2310063"/>
            <a:ext cx="0" cy="2261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38F620-890C-B504-D191-3B6D551E4B74}"/>
              </a:ext>
            </a:extLst>
          </p:cNvPr>
          <p:cNvCxnSpPr>
            <a:cxnSpLocks/>
          </p:cNvCxnSpPr>
          <p:nvPr/>
        </p:nvCxnSpPr>
        <p:spPr>
          <a:xfrm>
            <a:off x="1608221" y="2310063"/>
            <a:ext cx="8020" cy="2233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0070EF-E97C-93EC-1D8B-5A923A1E5565}"/>
              </a:ext>
            </a:extLst>
          </p:cNvPr>
          <p:cNvCxnSpPr/>
          <p:nvPr/>
        </p:nvCxnSpPr>
        <p:spPr>
          <a:xfrm>
            <a:off x="348916" y="2310063"/>
            <a:ext cx="1259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429056B-2858-C12F-12DD-0F1541301D48}"/>
              </a:ext>
            </a:extLst>
          </p:cNvPr>
          <p:cNvCxnSpPr/>
          <p:nvPr/>
        </p:nvCxnSpPr>
        <p:spPr>
          <a:xfrm>
            <a:off x="356936" y="4543926"/>
            <a:ext cx="1259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9AE7D4-CB1E-CD14-5C32-E99B3B941AE7}"/>
              </a:ext>
            </a:extLst>
          </p:cNvPr>
          <p:cNvCxnSpPr/>
          <p:nvPr/>
        </p:nvCxnSpPr>
        <p:spPr>
          <a:xfrm>
            <a:off x="6589306" y="2354175"/>
            <a:ext cx="0" cy="2261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533BC94-9DF2-0D32-ADE8-396DAAFD0F19}"/>
              </a:ext>
            </a:extLst>
          </p:cNvPr>
          <p:cNvCxnSpPr>
            <a:cxnSpLocks/>
          </p:cNvCxnSpPr>
          <p:nvPr/>
        </p:nvCxnSpPr>
        <p:spPr>
          <a:xfrm>
            <a:off x="7848611" y="2354175"/>
            <a:ext cx="8020" cy="2233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BF2E9D-20BF-4C27-E368-674EC2DEDF70}"/>
              </a:ext>
            </a:extLst>
          </p:cNvPr>
          <p:cNvCxnSpPr/>
          <p:nvPr/>
        </p:nvCxnSpPr>
        <p:spPr>
          <a:xfrm>
            <a:off x="6589306" y="2354175"/>
            <a:ext cx="1259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CDE796A-7439-F9D1-6915-51368A4FE8B5}"/>
              </a:ext>
            </a:extLst>
          </p:cNvPr>
          <p:cNvCxnSpPr/>
          <p:nvPr/>
        </p:nvCxnSpPr>
        <p:spPr>
          <a:xfrm>
            <a:off x="6597326" y="4588038"/>
            <a:ext cx="12593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31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사이트맵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5911C7E-92F1-F3B8-A5F0-BD125E67B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5311"/>
            <a:ext cx="12191999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3435EB7-300A-3073-3A10-9B363E2DCF4E}"/>
              </a:ext>
            </a:extLst>
          </p:cNvPr>
          <p:cNvCxnSpPr>
            <a:cxnSpLocks/>
          </p:cNvCxnSpPr>
          <p:nvPr/>
        </p:nvCxnSpPr>
        <p:spPr>
          <a:xfrm>
            <a:off x="348913" y="2300037"/>
            <a:ext cx="0" cy="30038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05331B-DDE5-B405-9234-F33729965521}"/>
              </a:ext>
            </a:extLst>
          </p:cNvPr>
          <p:cNvCxnSpPr>
            <a:cxnSpLocks/>
          </p:cNvCxnSpPr>
          <p:nvPr/>
        </p:nvCxnSpPr>
        <p:spPr>
          <a:xfrm>
            <a:off x="2462463" y="2300037"/>
            <a:ext cx="0" cy="30038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6A58034-7111-66D0-76FA-31EA11E536EF}"/>
              </a:ext>
            </a:extLst>
          </p:cNvPr>
          <p:cNvCxnSpPr>
            <a:cxnSpLocks/>
          </p:cNvCxnSpPr>
          <p:nvPr/>
        </p:nvCxnSpPr>
        <p:spPr>
          <a:xfrm>
            <a:off x="348913" y="2300037"/>
            <a:ext cx="2113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E2EB24B-F40B-C9FE-37C2-0592758A54ED}"/>
              </a:ext>
            </a:extLst>
          </p:cNvPr>
          <p:cNvCxnSpPr>
            <a:cxnSpLocks/>
          </p:cNvCxnSpPr>
          <p:nvPr/>
        </p:nvCxnSpPr>
        <p:spPr>
          <a:xfrm>
            <a:off x="348913" y="5303921"/>
            <a:ext cx="2113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2C9DE9-0F75-430A-E8A2-32F19DCACC94}"/>
              </a:ext>
            </a:extLst>
          </p:cNvPr>
          <p:cNvCxnSpPr>
            <a:cxnSpLocks/>
          </p:cNvCxnSpPr>
          <p:nvPr/>
        </p:nvCxnSpPr>
        <p:spPr>
          <a:xfrm>
            <a:off x="7720274" y="2199771"/>
            <a:ext cx="0" cy="30038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4A11968-10F8-260D-814B-0D485B0DD556}"/>
              </a:ext>
            </a:extLst>
          </p:cNvPr>
          <p:cNvCxnSpPr>
            <a:cxnSpLocks/>
          </p:cNvCxnSpPr>
          <p:nvPr/>
        </p:nvCxnSpPr>
        <p:spPr>
          <a:xfrm>
            <a:off x="9833824" y="2211801"/>
            <a:ext cx="0" cy="30038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3D704CC-06BC-6789-7A4D-2C38E6C1EB32}"/>
              </a:ext>
            </a:extLst>
          </p:cNvPr>
          <p:cNvCxnSpPr>
            <a:cxnSpLocks/>
          </p:cNvCxnSpPr>
          <p:nvPr/>
        </p:nvCxnSpPr>
        <p:spPr>
          <a:xfrm>
            <a:off x="7720274" y="5203655"/>
            <a:ext cx="2113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CFF718-C7F9-3539-6907-F00039D41942}"/>
              </a:ext>
            </a:extLst>
          </p:cNvPr>
          <p:cNvCxnSpPr>
            <a:cxnSpLocks/>
          </p:cNvCxnSpPr>
          <p:nvPr/>
        </p:nvCxnSpPr>
        <p:spPr>
          <a:xfrm>
            <a:off x="7732300" y="2199771"/>
            <a:ext cx="2113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261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19EF-9D94-5CC6-E0BE-DD6C199F9870}"/>
              </a:ext>
            </a:extLst>
          </p:cNvPr>
          <p:cNvSpPr txBox="1"/>
          <p:nvPr/>
        </p:nvSpPr>
        <p:spPr>
          <a:xfrm>
            <a:off x="1995132" y="1294918"/>
            <a:ext cx="82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입력된 </a:t>
            </a:r>
            <a:r>
              <a:rPr lang="ko-KR" altLang="en-US" spc="-150" dirty="0">
                <a:solidFill>
                  <a:srgbClr val="93C9E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사용자의 텍스트를 기반</a:t>
            </a:r>
            <a:r>
              <a:rPr lang="ko-KR" altLang="en-US" spc="-15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으로</a:t>
            </a:r>
            <a:r>
              <a:rPr lang="en-US" altLang="ko-KR" spc="-15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pc="-15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사용자의 감정 분석 후</a:t>
            </a:r>
            <a:r>
              <a:rPr lang="en-US" altLang="ko-KR" spc="-15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(GPT API </a:t>
            </a:r>
            <a:r>
              <a:rPr lang="ko-KR" altLang="en-US" spc="-15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활용</a:t>
            </a:r>
            <a:r>
              <a:rPr lang="en-US" altLang="ko-KR" spc="-15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 </a:t>
            </a:r>
            <a:r>
              <a:rPr lang="ko-KR" altLang="en-US" spc="-15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감정에 따른 도서 추천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9B2F3E-74E0-DD40-CA25-E0483E5612B2}"/>
              </a:ext>
            </a:extLst>
          </p:cNvPr>
          <p:cNvGrpSpPr/>
          <p:nvPr/>
        </p:nvGrpSpPr>
        <p:grpSpPr>
          <a:xfrm>
            <a:off x="1929623" y="1861641"/>
            <a:ext cx="8332753" cy="3935241"/>
            <a:chOff x="1878448" y="1865484"/>
            <a:chExt cx="8472868" cy="40014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DC0D20-9833-0B9E-61B7-00F057182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8448" y="1865484"/>
              <a:ext cx="8472868" cy="362219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BE0E49-86EF-639F-CE9A-67FACCBF2753}"/>
                </a:ext>
              </a:extLst>
            </p:cNvPr>
            <p:cNvSpPr/>
            <p:nvPr/>
          </p:nvSpPr>
          <p:spPr>
            <a:xfrm>
              <a:off x="2901950" y="2659224"/>
              <a:ext cx="2209799" cy="223934"/>
            </a:xfrm>
            <a:prstGeom prst="rect">
              <a:avLst/>
            </a:prstGeom>
            <a:noFill/>
            <a:ln w="28575">
              <a:solidFill>
                <a:srgbClr val="93C9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C30139-9B4E-B231-0066-2B679A1BC700}"/>
                </a:ext>
              </a:extLst>
            </p:cNvPr>
            <p:cNvSpPr/>
            <p:nvPr/>
          </p:nvSpPr>
          <p:spPr>
            <a:xfrm>
              <a:off x="5700713" y="2795006"/>
              <a:ext cx="547687" cy="223934"/>
            </a:xfrm>
            <a:prstGeom prst="rect">
              <a:avLst/>
            </a:prstGeom>
            <a:noFill/>
            <a:ln w="28575">
              <a:solidFill>
                <a:srgbClr val="93C9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236981-31B1-C1D5-71FD-ACCF5FEF8CB9}"/>
                </a:ext>
              </a:extLst>
            </p:cNvPr>
            <p:cNvSpPr txBox="1"/>
            <p:nvPr/>
          </p:nvSpPr>
          <p:spPr>
            <a:xfrm>
              <a:off x="6590117" y="5559119"/>
              <a:ext cx="2737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텍스트를 다섯가지 감정으로 치환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2EEFC2D-3D98-C53E-6761-F3E0C2179BE3}"/>
                </a:ext>
              </a:extLst>
            </p:cNvPr>
            <p:cNvGrpSpPr/>
            <p:nvPr/>
          </p:nvGrpSpPr>
          <p:grpSpPr>
            <a:xfrm>
              <a:off x="5965030" y="3018940"/>
              <a:ext cx="578645" cy="2707298"/>
              <a:chOff x="5965030" y="2598907"/>
              <a:chExt cx="578645" cy="270729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43F95C7-9414-B05A-B175-648D3F53FA8A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 flipH="1">
                <a:off x="5974556" y="2598907"/>
                <a:ext cx="1" cy="2707298"/>
              </a:xfrm>
              <a:prstGeom prst="line">
                <a:avLst/>
              </a:prstGeom>
              <a:ln w="28575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4272557-B764-3BAA-7B2F-58667C59C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030" y="5293504"/>
                <a:ext cx="578645" cy="0"/>
              </a:xfrm>
              <a:prstGeom prst="line">
                <a:avLst/>
              </a:prstGeom>
              <a:ln w="28575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297D7C0-62DE-9D23-2A9D-FCB7BDC9EC24}"/>
                </a:ext>
              </a:extLst>
            </p:cNvPr>
            <p:cNvCxnSpPr>
              <a:cxnSpLocks/>
            </p:cNvCxnSpPr>
            <p:nvPr/>
          </p:nvCxnSpPr>
          <p:spPr>
            <a:xfrm>
              <a:off x="4016978" y="2893310"/>
              <a:ext cx="0" cy="2594370"/>
            </a:xfrm>
            <a:prstGeom prst="line">
              <a:avLst/>
            </a:prstGeom>
            <a:ln w="28575">
              <a:solidFill>
                <a:srgbClr val="93C9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37CD6A-59A5-8E22-257B-D17C17025CD9}"/>
                </a:ext>
              </a:extLst>
            </p:cNvPr>
            <p:cNvSpPr txBox="1"/>
            <p:nvPr/>
          </p:nvSpPr>
          <p:spPr>
            <a:xfrm>
              <a:off x="2631377" y="5559119"/>
              <a:ext cx="2893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입력된 텍스트를 기반으로 한 가이드 설계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E0D4BEC-8EB4-E484-D30E-E9A6BF77C14C}"/>
              </a:ext>
            </a:extLst>
          </p:cNvPr>
          <p:cNvSpPr txBox="1"/>
          <p:nvPr/>
        </p:nvSpPr>
        <p:spPr>
          <a:xfrm>
            <a:off x="3878419" y="5994272"/>
            <a:ext cx="439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pc="-150"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r>
              <a:rPr lang="en-US" altLang="ko-KR" dirty="0"/>
              <a:t>DB</a:t>
            </a:r>
            <a:r>
              <a:rPr lang="ko-KR" altLang="en-US" dirty="0"/>
              <a:t>에 감정들로 분류된 도서들 중 평점 순으로 추천</a:t>
            </a:r>
          </a:p>
        </p:txBody>
      </p:sp>
    </p:spTree>
    <p:extLst>
      <p:ext uri="{BB962C8B-B14F-4D97-AF65-F5344CB8AC3E}">
        <p14:creationId xmlns:p14="http://schemas.microsoft.com/office/powerpoint/2010/main" val="356501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591150-0266-1360-5159-C0DB54C6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6" y="1330038"/>
            <a:ext cx="7667625" cy="5153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67F3EE-1F3D-2E05-5B00-DEBE8A1C5E9D}"/>
              </a:ext>
            </a:extLst>
          </p:cNvPr>
          <p:cNvSpPr txBox="1"/>
          <p:nvPr/>
        </p:nvSpPr>
        <p:spPr>
          <a:xfrm>
            <a:off x="9396663" y="2634916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2C73C"/>
                </a:solidFill>
                <a:effectLst/>
                <a:latin typeface="-apple-system"/>
              </a:rPr>
              <a:t>API </a:t>
            </a:r>
            <a:r>
              <a:rPr lang="ko-KR" altLang="en-US" b="0" i="0" dirty="0">
                <a:solidFill>
                  <a:srgbClr val="02C73C"/>
                </a:solidFill>
                <a:effectLst/>
                <a:latin typeface="-apple-system"/>
              </a:rPr>
              <a:t>키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-apple-system"/>
              </a:rPr>
              <a:t> 서버단에 숨기기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0554C4-5067-BC0D-059A-573A0BB651AE}"/>
              </a:ext>
            </a:extLst>
          </p:cNvPr>
          <p:cNvCxnSpPr/>
          <p:nvPr/>
        </p:nvCxnSpPr>
        <p:spPr>
          <a:xfrm>
            <a:off x="5702968" y="5113421"/>
            <a:ext cx="0" cy="1804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16161D-7D3F-70D8-88FD-32E3B6313CDC}"/>
              </a:ext>
            </a:extLst>
          </p:cNvPr>
          <p:cNvCxnSpPr/>
          <p:nvPr/>
        </p:nvCxnSpPr>
        <p:spPr>
          <a:xfrm flipH="1">
            <a:off x="1876926" y="5293895"/>
            <a:ext cx="38260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8E2A27-FAA7-4984-2345-E5BDCC2E4783}"/>
              </a:ext>
            </a:extLst>
          </p:cNvPr>
          <p:cNvSpPr txBox="1"/>
          <p:nvPr/>
        </p:nvSpPr>
        <p:spPr>
          <a:xfrm>
            <a:off x="602835" y="51254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모델 버전</a:t>
            </a:r>
          </a:p>
        </p:txBody>
      </p:sp>
    </p:spTree>
    <p:extLst>
      <p:ext uri="{BB962C8B-B14F-4D97-AF65-F5344CB8AC3E}">
        <p14:creationId xmlns:p14="http://schemas.microsoft.com/office/powerpoint/2010/main" val="100932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챗봇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DC4821-B935-6082-8D19-08A4FBD5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30" y="1325788"/>
            <a:ext cx="8300035" cy="53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연령별 선호도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C9A7CC-B4F0-F629-DAA4-3D1FDB5C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65" y="1273705"/>
            <a:ext cx="8921667" cy="49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9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연령별 선호도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EC845E-3A79-23EA-4A4C-DFE18171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46" y="1120426"/>
            <a:ext cx="6528708" cy="573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74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연령별 선호도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CAFD87-DA29-6A83-A352-5D43FDED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99" y="1227090"/>
            <a:ext cx="9148401" cy="56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5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연령별 선호도</a:t>
            </a: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EEBFAE-DAC3-98C9-AA23-885767F0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91" y="1394681"/>
            <a:ext cx="10660816" cy="49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3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7" y="409793"/>
            <a:ext cx="189472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메인페이지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수동모드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[1])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69F14-E1B8-4C13-96C7-2C53B7AEA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9"/>
          <a:stretch/>
        </p:blipFill>
        <p:spPr>
          <a:xfrm>
            <a:off x="2359545" y="1194623"/>
            <a:ext cx="7472907" cy="53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D48ECCD2-BAC2-2A35-44CC-1093B336ECA2}"/>
              </a:ext>
            </a:extLst>
          </p:cNvPr>
          <p:cNvSpPr txBox="1">
            <a:spLocks/>
          </p:cNvSpPr>
          <p:nvPr/>
        </p:nvSpPr>
        <p:spPr>
          <a:xfrm>
            <a:off x="757370" y="363339"/>
            <a:ext cx="1184937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</a:rPr>
              <a:t>Index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DB06EA2-670D-C063-63F1-35A0E444F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08998"/>
              </p:ext>
            </p:extLst>
          </p:nvPr>
        </p:nvGraphicFramePr>
        <p:xfrm>
          <a:off x="5681133" y="795339"/>
          <a:ext cx="5658908" cy="530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1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01.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프로젝트 주제</a:t>
                      </a: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p.03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02.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개발환경</a:t>
                      </a: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p.04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03.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팀원별</a:t>
                      </a:r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파트</a:t>
                      </a:r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분담</a:t>
                      </a: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p.05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04.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개발일정 </a:t>
                      </a:r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전체일정</a:t>
                      </a:r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세부일정</a:t>
                      </a: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p.06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05.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유스케이스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p.08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06.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ERD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P.09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07.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사이트맵</a:t>
                      </a:r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전체 </a:t>
                      </a:r>
                      <a:r>
                        <a:rPr lang="ko-KR" altLang="en-US" sz="15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사이트맵</a:t>
                      </a:r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세부 </a:t>
                      </a:r>
                      <a:r>
                        <a:rPr lang="ko-KR" altLang="en-US" sz="15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사이트맵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P.10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08.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P.12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621888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09.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파트별</a:t>
                      </a:r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기능구현 화면</a:t>
                      </a: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P.13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542835"/>
                  </a:ext>
                </a:extLst>
              </a:tr>
              <a:tr h="53052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  <a:endParaRPr lang="ko-KR" altLang="en-US" sz="15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향후 개선 예정사항</a:t>
                      </a: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P.00</a:t>
                      </a:r>
                      <a:endParaRPr lang="ko-KR" altLang="en-US" sz="1500" b="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294" marR="112294" marT="56147" marB="5614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0071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64FF500-38F9-A2F6-A3DD-F868CD8EADFF}"/>
              </a:ext>
            </a:extLst>
          </p:cNvPr>
          <p:cNvSpPr/>
          <p:nvPr/>
        </p:nvSpPr>
        <p:spPr>
          <a:xfrm>
            <a:off x="935344" y="3293701"/>
            <a:ext cx="3865254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챗봇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ChatBot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기반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도서 추천 서비스 플랫폼</a:t>
            </a:r>
            <a:endParaRPr lang="ko-KR" altLang="en-US" sz="1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020107-8C18-9B82-B7A6-A1A6997C3209}"/>
              </a:ext>
            </a:extLst>
          </p:cNvPr>
          <p:cNvSpPr/>
          <p:nvPr/>
        </p:nvSpPr>
        <p:spPr>
          <a:xfrm>
            <a:off x="575732" y="1"/>
            <a:ext cx="129117" cy="746124"/>
          </a:xfrm>
          <a:prstGeom prst="rect">
            <a:avLst/>
          </a:prstGeom>
          <a:solidFill>
            <a:srgbClr val="93C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714BBF-460E-29CC-E3E9-1DF5364F2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85" y="2325115"/>
            <a:ext cx="2865170" cy="968586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D3A9A2C-40DB-30BF-2BA0-C8513812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66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7" y="409793"/>
            <a:ext cx="189472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메인페이지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수동모드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[2])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DECCC-FF23-4B62-9524-D2643147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67" y="1131008"/>
            <a:ext cx="7832117" cy="53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9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160596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메인페이지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모드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[1])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C7F9BD-DAFF-498D-8960-BD58E50A0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856" y="1273029"/>
            <a:ext cx="7532286" cy="51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9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160596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메인페이지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모드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[2])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64FF9C-D84E-4655-A5EA-3A39AB33E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20" y="1265583"/>
            <a:ext cx="7605160" cy="52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1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160596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메인페이지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챗봇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모드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[3])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5E7786-BCEE-4635-BC58-FF5D0C7D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33" y="1189768"/>
            <a:ext cx="7658532" cy="52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5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160596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메인페이지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부가 기능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C04F87-BE06-4A49-939B-62CA0948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55" y="1194624"/>
            <a:ext cx="7585489" cy="52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64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9716" y="6180181"/>
            <a:ext cx="2743200" cy="365125"/>
          </a:xfrm>
        </p:spPr>
        <p:txBody>
          <a:bodyPr/>
          <a:lstStyle/>
          <a:p>
            <a:fld id="{C081C175-33DA-4D48-BEE3-FD22EA4E336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144955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장바구니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9D87D-2A9F-42A6-A0B7-4DC96D09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6" y="1277981"/>
            <a:ext cx="105632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86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9716" y="6180181"/>
            <a:ext cx="2743200" cy="365125"/>
          </a:xfrm>
        </p:spPr>
        <p:txBody>
          <a:bodyPr/>
          <a:lstStyle/>
          <a:p>
            <a:fld id="{C081C175-33DA-4D48-BEE3-FD22EA4E336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1449553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장바구니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31C5F-9CD9-400F-A4DF-91DB4F595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20" y="1204724"/>
            <a:ext cx="7829759" cy="52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10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9716" y="6180181"/>
            <a:ext cx="2743200" cy="365125"/>
          </a:xfrm>
        </p:spPr>
        <p:txBody>
          <a:bodyPr/>
          <a:lstStyle/>
          <a:p>
            <a:fld id="{C081C175-33DA-4D48-BEE3-FD22EA4E336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16300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결제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개별 결제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49B7E3-2C7D-4C9A-8720-35E75AE0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61" y="1336028"/>
            <a:ext cx="10448675" cy="48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86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9716" y="6180181"/>
            <a:ext cx="2743200" cy="365125"/>
          </a:xfrm>
        </p:spPr>
        <p:txBody>
          <a:bodyPr/>
          <a:lstStyle/>
          <a:p>
            <a:fld id="{C081C175-33DA-4D48-BEE3-FD22EA4E336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1630027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결제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통합 결제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D87719-7C84-4C43-B8F0-169D77FB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073" y="1519970"/>
            <a:ext cx="6841854" cy="4941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6881D-795D-4AE9-889E-D12A3B8ACD9B}"/>
              </a:ext>
            </a:extLst>
          </p:cNvPr>
          <p:cNvSpPr txBox="1"/>
          <p:nvPr/>
        </p:nvSpPr>
        <p:spPr>
          <a:xfrm>
            <a:off x="8200995" y="286351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빨간 글씨로 강조 표시</a:t>
            </a:r>
          </a:p>
        </p:txBody>
      </p:sp>
    </p:spTree>
    <p:extLst>
      <p:ext uri="{BB962C8B-B14F-4D97-AF65-F5344CB8AC3E}">
        <p14:creationId xmlns:p14="http://schemas.microsoft.com/office/powerpoint/2010/main" val="346127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9716" y="6180181"/>
            <a:ext cx="2743200" cy="365125"/>
          </a:xfrm>
        </p:spPr>
        <p:txBody>
          <a:bodyPr/>
          <a:lstStyle/>
          <a:p>
            <a:fld id="{C081C175-33DA-4D48-BEE3-FD22EA4E336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17623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결제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결제 수단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무통장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AE288F-B47D-411B-946D-C2BEA8A42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4" y="1790950"/>
            <a:ext cx="6648450" cy="1495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29A631-2C85-4176-A161-096B9E1EA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111" y="4768766"/>
            <a:ext cx="4295775" cy="1266825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1ABACD87-5E87-4BB3-92DA-B825C2A9BACF}"/>
              </a:ext>
            </a:extLst>
          </p:cNvPr>
          <p:cNvSpPr/>
          <p:nvPr/>
        </p:nvSpPr>
        <p:spPr>
          <a:xfrm>
            <a:off x="5775158" y="3571626"/>
            <a:ext cx="421105" cy="3746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B3907-B35F-4625-A6D4-CF018F22E1F3}"/>
              </a:ext>
            </a:extLst>
          </p:cNvPr>
          <p:cNvSpPr txBox="1"/>
          <p:nvPr/>
        </p:nvSpPr>
        <p:spPr>
          <a:xfrm>
            <a:off x="2946547" y="3565905"/>
            <a:ext cx="258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무통장 입금 진행 시</a:t>
            </a:r>
            <a:br>
              <a:rPr lang="ko-KR" altLang="en-US" dirty="0"/>
            </a:br>
            <a:r>
              <a:rPr lang="ko-KR" altLang="en-US" dirty="0"/>
              <a:t>알림 표시 후 입금 추후</a:t>
            </a:r>
            <a:br>
              <a:rPr lang="ko-KR" altLang="en-US" dirty="0"/>
            </a:b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39620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주제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D3EAB5-70C3-6AD3-F69D-3FC7D22C997F}"/>
              </a:ext>
            </a:extLst>
          </p:cNvPr>
          <p:cNvGrpSpPr/>
          <p:nvPr/>
        </p:nvGrpSpPr>
        <p:grpSpPr>
          <a:xfrm>
            <a:off x="1518895" y="4012398"/>
            <a:ext cx="9377975" cy="1380701"/>
            <a:chOff x="1777564" y="3768137"/>
            <a:chExt cx="9325865" cy="137302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7631EC-4AD0-3E69-4EB3-54DBB8CFA191}"/>
                </a:ext>
              </a:extLst>
            </p:cNvPr>
            <p:cNvSpPr/>
            <p:nvPr/>
          </p:nvSpPr>
          <p:spPr>
            <a:xfrm>
              <a:off x="2369860" y="3824690"/>
              <a:ext cx="8733569" cy="1259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2BE862-7DA1-D3A0-67F4-63A9E5E607E1}"/>
                </a:ext>
              </a:extLst>
            </p:cNvPr>
            <p:cNvSpPr/>
            <p:nvPr/>
          </p:nvSpPr>
          <p:spPr>
            <a:xfrm>
              <a:off x="1777564" y="3768137"/>
              <a:ext cx="1373029" cy="1373029"/>
            </a:xfrm>
            <a:prstGeom prst="ellipse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BB87F59-762E-23B7-1D29-164A0DE521DA}"/>
                </a:ext>
              </a:extLst>
            </p:cNvPr>
            <p:cNvSpPr/>
            <p:nvPr/>
          </p:nvSpPr>
          <p:spPr>
            <a:xfrm>
              <a:off x="1782668" y="4248039"/>
              <a:ext cx="13730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기획의도</a:t>
              </a:r>
              <a:endPara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5AC0C55-E70C-1759-0942-C8953853C9F1}"/>
                </a:ext>
              </a:extLst>
            </p:cNvPr>
            <p:cNvSpPr/>
            <p:nvPr/>
          </p:nvSpPr>
          <p:spPr>
            <a:xfrm>
              <a:off x="3418357" y="3934563"/>
              <a:ext cx="7414484" cy="103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이 서비스 플랫폼은 인공지능 기술을 활용하여 사용자의 독서 선호도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,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관심 주제 등을 분석하고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사용자의 감정을 </a:t>
              </a:r>
              <a:r>
                <a:rPr lang="ko-KR" altLang="en-US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챗봇으로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입력 받아 최적화된 도서 추천 서비스를 제공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함으로써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사용자들이 흥미로운 책을 발견하고 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독서 문화를 활성화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시키는 것을 목표로 함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  <a:endParaRPr lang="ko-KR" altLang="en-US" sz="1100" dirty="0">
                <a:solidFill>
                  <a:prstClr val="white">
                    <a:lumMod val="65000"/>
                  </a:prst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4A5B0C-BD95-262C-0424-4CDC17BAAC35}"/>
              </a:ext>
            </a:extLst>
          </p:cNvPr>
          <p:cNvGrpSpPr/>
          <p:nvPr/>
        </p:nvGrpSpPr>
        <p:grpSpPr>
          <a:xfrm>
            <a:off x="1514697" y="2090060"/>
            <a:ext cx="9382173" cy="1380701"/>
            <a:chOff x="1552044" y="2032415"/>
            <a:chExt cx="9330040" cy="13730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2396C6-7914-2698-9119-7BB613C1FFD5}"/>
                </a:ext>
              </a:extLst>
            </p:cNvPr>
            <p:cNvSpPr/>
            <p:nvPr/>
          </p:nvSpPr>
          <p:spPr>
            <a:xfrm>
              <a:off x="2148515" y="2088968"/>
              <a:ext cx="8733569" cy="1259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6EAC37E-FD4D-967B-3EF5-E3F6FE1523AC}"/>
                </a:ext>
              </a:extLst>
            </p:cNvPr>
            <p:cNvSpPr/>
            <p:nvPr/>
          </p:nvSpPr>
          <p:spPr>
            <a:xfrm>
              <a:off x="1556219" y="2032415"/>
              <a:ext cx="1373029" cy="1373029"/>
            </a:xfrm>
            <a:prstGeom prst="ellipse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EAC79C-FFC8-43E3-02DA-486523903F97}"/>
                </a:ext>
              </a:extLst>
            </p:cNvPr>
            <p:cNvSpPr/>
            <p:nvPr/>
          </p:nvSpPr>
          <p:spPr>
            <a:xfrm>
              <a:off x="1552044" y="2530876"/>
              <a:ext cx="13730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  제</a:t>
              </a:r>
              <a:endParaRPr lang="ko-KR" altLang="en-US" sz="1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65B92B-76FD-22F9-3E8F-00FE15E28308}"/>
                </a:ext>
              </a:extLst>
            </p:cNvPr>
            <p:cNvSpPr/>
            <p:nvPr/>
          </p:nvSpPr>
          <p:spPr>
            <a:xfrm>
              <a:off x="3197012" y="2376130"/>
              <a:ext cx="7414484" cy="71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AI </a:t>
              </a:r>
              <a:r>
                <a:rPr lang="ko-KR" altLang="en-US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챗봇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기반 도서 추천 서비스 플랫폼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은 독자들에게 맞춤형 도서 추천을 제공하여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독서 경험을 향상시키고 독서 취향을 발전시키는 것을 목표로 함</a:t>
              </a:r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.</a:t>
              </a:r>
              <a:endParaRPr lang="ko-KR" altLang="en-US" sz="1100" dirty="0">
                <a:solidFill>
                  <a:prstClr val="white">
                    <a:lumMod val="65000"/>
                  </a:prst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63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9716" y="6180181"/>
            <a:ext cx="2743200" cy="365125"/>
          </a:xfrm>
        </p:spPr>
        <p:txBody>
          <a:bodyPr/>
          <a:lstStyle/>
          <a:p>
            <a:fld id="{C081C175-33DA-4D48-BEE3-FD22EA4E336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파트별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기능구현 화면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EC3D4D-E1BB-D79F-4F34-C90DFC3568F8}"/>
              </a:ext>
            </a:extLst>
          </p:cNvPr>
          <p:cNvSpPr txBox="1"/>
          <p:nvPr/>
        </p:nvSpPr>
        <p:spPr>
          <a:xfrm>
            <a:off x="234868" y="409793"/>
            <a:ext cx="22677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결제</a:t>
            </a:r>
            <a:endParaRPr lang="en-US" altLang="ko-KR" sz="15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결제 수단 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[</a:t>
            </a:r>
            <a:r>
              <a:rPr lang="ko-KR" altLang="en-US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카카오페이</a:t>
            </a:r>
            <a:r>
              <a:rPr lang="en-US" altLang="ko-KR" sz="15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])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E70980-BFEF-4BA8-AC6E-4857DB9EC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4" y="1536395"/>
            <a:ext cx="4301549" cy="25193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0F4CFF-B7B6-4B33-AC48-B01BCF87A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72" y="4144347"/>
            <a:ext cx="3599063" cy="2385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3EE91A-630D-4BDA-ACF2-385EE63C5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100" y="1131008"/>
            <a:ext cx="1839692" cy="37815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D1AD20-BA56-433C-A8B7-81C053DD0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342" y="3652293"/>
            <a:ext cx="1692101" cy="284560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B4D329-FFD3-4A43-9CC5-C1C5650B7B66}"/>
              </a:ext>
            </a:extLst>
          </p:cNvPr>
          <p:cNvCxnSpPr>
            <a:cxnSpLocks/>
          </p:cNvCxnSpPr>
          <p:nvPr/>
        </p:nvCxnSpPr>
        <p:spPr>
          <a:xfrm flipV="1">
            <a:off x="4763629" y="2796076"/>
            <a:ext cx="40364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64A2A34-EB0D-4A6E-8A01-9C1E5881F0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69560" y="3537284"/>
            <a:ext cx="4530543" cy="1094874"/>
          </a:xfrm>
          <a:prstGeom prst="bentConnector3">
            <a:avLst>
              <a:gd name="adj1" fmla="val 916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72F564-9D8A-4EAE-9186-56073DEE42C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94935" y="5337270"/>
            <a:ext cx="2027852" cy="66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A9A3D58-CE5F-4D0B-AE9A-30C4A8CF07A1}"/>
              </a:ext>
            </a:extLst>
          </p:cNvPr>
          <p:cNvSpPr txBox="1"/>
          <p:nvPr/>
        </p:nvSpPr>
        <p:spPr>
          <a:xfrm>
            <a:off x="5354053" y="205740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카카오페이 결제 진행</a:t>
            </a:r>
          </a:p>
        </p:txBody>
      </p:sp>
    </p:spTree>
    <p:extLst>
      <p:ext uri="{BB962C8B-B14F-4D97-AF65-F5344CB8AC3E}">
        <p14:creationId xmlns:p14="http://schemas.microsoft.com/office/powerpoint/2010/main" val="1531414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개선 예정사항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A89660D-1434-276F-AD3C-6E397B05FDF8}"/>
              </a:ext>
            </a:extLst>
          </p:cNvPr>
          <p:cNvGrpSpPr/>
          <p:nvPr/>
        </p:nvGrpSpPr>
        <p:grpSpPr>
          <a:xfrm>
            <a:off x="649605" y="1329182"/>
            <a:ext cx="10892790" cy="1170546"/>
            <a:chOff x="594360" y="1329182"/>
            <a:chExt cx="10892790" cy="117054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0E3C1A-4927-8BDE-587C-84E003B7061E}"/>
                </a:ext>
              </a:extLst>
            </p:cNvPr>
            <p:cNvSpPr/>
            <p:nvPr/>
          </p:nvSpPr>
          <p:spPr>
            <a:xfrm>
              <a:off x="594360" y="1338513"/>
              <a:ext cx="185420" cy="1161215"/>
            </a:xfrm>
            <a:prstGeom prst="rect">
              <a:avLst/>
            </a:prstGeom>
            <a:solidFill>
              <a:srgbClr val="93C9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F7F7F7"/>
                </a:solidFill>
                <a:latin typeface="+mj-lt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FD9E6D-E5D5-D680-1C9F-7F4FB609D250}"/>
                </a:ext>
              </a:extLst>
            </p:cNvPr>
            <p:cNvSpPr txBox="1"/>
            <p:nvPr/>
          </p:nvSpPr>
          <p:spPr>
            <a:xfrm>
              <a:off x="1098549" y="1329182"/>
              <a:ext cx="10388601" cy="1161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프로젝트를 진행하며 기본적인 기술들을 습득했지만</a:t>
              </a:r>
              <a:r>
                <a:rPr lang="en-US" altLang="ko-KR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, </a:t>
              </a:r>
              <a:r>
                <a:rPr lang="ko-KR" altLang="en-US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상용화와 같은 실무적인 능력이 부족하다고 느낌</a:t>
              </a:r>
              <a:r>
                <a:rPr lang="en-US" altLang="ko-KR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이에 따라 직접 도메인 등을 활용하여 인터넷에 상품을 유통시킬 수 있는 역량을 개발하고</a:t>
              </a:r>
              <a:r>
                <a:rPr lang="en-US" altLang="ko-KR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, </a:t>
              </a:r>
              <a:r>
                <a:rPr lang="ko-KR" altLang="en-US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이를 프로젝트에 적용해보고 싶음</a:t>
              </a:r>
              <a:r>
                <a:rPr lang="en-US" altLang="ko-KR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다음과 같은 </a:t>
              </a:r>
              <a:r>
                <a:rPr lang="en-US" altLang="ko-KR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3</a:t>
              </a:r>
              <a:r>
                <a:rPr lang="ko-KR" altLang="en-US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가지가 비교적 미흡하다고 생각함</a:t>
              </a:r>
              <a:r>
                <a:rPr lang="en-US" altLang="ko-KR" sz="16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.</a:t>
              </a:r>
              <a:endParaRPr lang="ko-KR" altLang="en-US" sz="16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A27466D-75CE-F3BD-4B68-AB2F38ADACBA}"/>
              </a:ext>
            </a:extLst>
          </p:cNvPr>
          <p:cNvGrpSpPr/>
          <p:nvPr/>
        </p:nvGrpSpPr>
        <p:grpSpPr>
          <a:xfrm>
            <a:off x="431800" y="2772256"/>
            <a:ext cx="11328396" cy="1021080"/>
            <a:chOff x="431800" y="3429000"/>
            <a:chExt cx="11328396" cy="102108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51C8B38-80DF-DE55-9F60-A9BD8C74BE0B}"/>
                </a:ext>
              </a:extLst>
            </p:cNvPr>
            <p:cNvSpPr/>
            <p:nvPr/>
          </p:nvSpPr>
          <p:spPr>
            <a:xfrm>
              <a:off x="431800" y="3429000"/>
              <a:ext cx="11328396" cy="1021080"/>
            </a:xfrm>
            <a:prstGeom prst="rect">
              <a:avLst/>
            </a:prstGeom>
            <a:solidFill>
              <a:srgbClr val="93C9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7F7F7"/>
                </a:solidFill>
                <a:latin typeface="+mj-l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0E8AB7-B5AC-9344-9C4B-383BAF1F021F}"/>
                </a:ext>
              </a:extLst>
            </p:cNvPr>
            <p:cNvSpPr txBox="1"/>
            <p:nvPr/>
          </p:nvSpPr>
          <p:spPr>
            <a:xfrm>
              <a:off x="1855430" y="3578968"/>
              <a:ext cx="9611892" cy="70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개발한 웹사이트에 사용자 수 증가와 함께 서버 트래픽 </a:t>
              </a:r>
              <a:r>
                <a:rPr lang="ko-KR" altLang="en-US" sz="1400" dirty="0" err="1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증가했을때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 </a:t>
              </a: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로드 </a:t>
              </a:r>
              <a:r>
                <a:rPr lang="ko-KR" altLang="en-US" sz="1400" dirty="0" err="1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밸런싱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캐싱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 등의 기술로 서버의 성능과 확장성 개선이 필요하다고 생각함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1007836-2A77-0286-817D-3CA25888C89D}"/>
                </a:ext>
              </a:extLst>
            </p:cNvPr>
            <p:cNvSpPr/>
            <p:nvPr/>
          </p:nvSpPr>
          <p:spPr>
            <a:xfrm>
              <a:off x="592755" y="3770263"/>
              <a:ext cx="911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STEP 1.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CFF863-C1CD-A541-027B-778D9F4A29CB}"/>
                </a:ext>
              </a:extLst>
            </p:cNvPr>
            <p:cNvSpPr/>
            <p:nvPr/>
          </p:nvSpPr>
          <p:spPr>
            <a:xfrm>
              <a:off x="1595421" y="3587328"/>
              <a:ext cx="45719" cy="704424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F7F7F7"/>
                </a:solidFill>
                <a:latin typeface="+mj-lt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C09E45D-AFA6-4E08-5DF2-B695C722CB4B}"/>
              </a:ext>
            </a:extLst>
          </p:cNvPr>
          <p:cNvGrpSpPr/>
          <p:nvPr/>
        </p:nvGrpSpPr>
        <p:grpSpPr>
          <a:xfrm>
            <a:off x="431800" y="3881365"/>
            <a:ext cx="11328396" cy="1249746"/>
            <a:chOff x="431800" y="3429000"/>
            <a:chExt cx="11328396" cy="102108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2515D36-1AC8-4317-2FEB-14CE3933975E}"/>
                </a:ext>
              </a:extLst>
            </p:cNvPr>
            <p:cNvSpPr/>
            <p:nvPr/>
          </p:nvSpPr>
          <p:spPr>
            <a:xfrm>
              <a:off x="431800" y="3429000"/>
              <a:ext cx="11328396" cy="1021080"/>
            </a:xfrm>
            <a:prstGeom prst="rect">
              <a:avLst/>
            </a:prstGeom>
            <a:solidFill>
              <a:srgbClr val="93C9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7F7F7"/>
                </a:solidFill>
                <a:latin typeface="+mj-lt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A44CF7D-1BF7-7247-D969-8F3A51B09C44}"/>
                </a:ext>
              </a:extLst>
            </p:cNvPr>
            <p:cNvSpPr txBox="1"/>
            <p:nvPr/>
          </p:nvSpPr>
          <p:spPr>
            <a:xfrm>
              <a:off x="1855430" y="3569637"/>
              <a:ext cx="9611892" cy="70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사용자에게 빠르고 안정적인 서비스를 제공하고 서버와 클라이언트 간의 데이터 통신을 최적화하기 위해 압축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, </a:t>
              </a:r>
              <a:r>
                <a:rPr lang="ko-KR" altLang="en-US" sz="1400" dirty="0" err="1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캐싱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비동기 처리</a:t>
              </a: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등과 같은 네트워크 관련 기술들을 습득하여 프로젝트에 적용해보고 싶음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DB864E7-4E3B-D164-89B1-DF4715415679}"/>
                </a:ext>
              </a:extLst>
            </p:cNvPr>
            <p:cNvSpPr/>
            <p:nvPr/>
          </p:nvSpPr>
          <p:spPr>
            <a:xfrm>
              <a:off x="592755" y="3770263"/>
              <a:ext cx="911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STEP 2.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1FAE238-9F6F-BD38-2A02-116D1137EBAF}"/>
                </a:ext>
              </a:extLst>
            </p:cNvPr>
            <p:cNvSpPr/>
            <p:nvPr/>
          </p:nvSpPr>
          <p:spPr>
            <a:xfrm>
              <a:off x="1595421" y="3587328"/>
              <a:ext cx="45719" cy="704424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F7F7F7"/>
                </a:solidFill>
                <a:latin typeface="+mj-lt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C630796-3595-AA80-4905-6651FB5C78CA}"/>
              </a:ext>
            </a:extLst>
          </p:cNvPr>
          <p:cNvGrpSpPr/>
          <p:nvPr/>
        </p:nvGrpSpPr>
        <p:grpSpPr>
          <a:xfrm>
            <a:off x="426473" y="5154337"/>
            <a:ext cx="11328396" cy="1235225"/>
            <a:chOff x="426473" y="3569637"/>
            <a:chExt cx="11328396" cy="1060146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AA16F66-860D-3229-3E98-85E9E94B663B}"/>
                </a:ext>
              </a:extLst>
            </p:cNvPr>
            <p:cNvSpPr/>
            <p:nvPr/>
          </p:nvSpPr>
          <p:spPr>
            <a:xfrm>
              <a:off x="426473" y="3608703"/>
              <a:ext cx="11328396" cy="1021080"/>
            </a:xfrm>
            <a:prstGeom prst="rect">
              <a:avLst/>
            </a:prstGeom>
            <a:solidFill>
              <a:srgbClr val="93C9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7F7F7"/>
                </a:solidFill>
                <a:latin typeface="+mj-lt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55B1AC-50AB-345A-28ED-61E3CAD9A29A}"/>
                </a:ext>
              </a:extLst>
            </p:cNvPr>
            <p:cNvSpPr txBox="1"/>
            <p:nvPr/>
          </p:nvSpPr>
          <p:spPr>
            <a:xfrm>
              <a:off x="1855430" y="3569637"/>
              <a:ext cx="9611892" cy="704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서비스 노출 시 보안 문제는 심각한 이슈라고 생각함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.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웹 애플리케이션 보안 이해와 </a:t>
              </a:r>
            </a:p>
            <a:p>
              <a:pPr algn="l"/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대응 방법 학습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, OWASP Top 10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취약점 인식 및 적절한 보안 조치로 시스템 안정성 확보가 필요하다고 생각함</a:t>
              </a:r>
              <a:r>
                <a:rPr lang="en-US" altLang="ko-KR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. 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677EC90-D168-1C85-975B-98D29DCDFD1E}"/>
                </a:ext>
              </a:extLst>
            </p:cNvPr>
            <p:cNvSpPr/>
            <p:nvPr/>
          </p:nvSpPr>
          <p:spPr>
            <a:xfrm>
              <a:off x="592755" y="3770263"/>
              <a:ext cx="911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STEP 3.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8F1FF5E-E9F5-110F-AD78-C459E3B7AB98}"/>
                </a:ext>
              </a:extLst>
            </p:cNvPr>
            <p:cNvSpPr/>
            <p:nvPr/>
          </p:nvSpPr>
          <p:spPr>
            <a:xfrm>
              <a:off x="1595421" y="3587328"/>
              <a:ext cx="45719" cy="704424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F7F7F7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64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개발환경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03CDA4-A6E1-2F3D-E173-6D2BDF938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53" y="1446970"/>
            <a:ext cx="1579655" cy="993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86C4D8-DFD9-04B5-79E5-51AE48C0B5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68" y="2970722"/>
            <a:ext cx="2745137" cy="1039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EB7058-501E-79D5-8C21-562DBA0544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12" y="1476840"/>
            <a:ext cx="1966103" cy="11059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2ADB01-B135-7433-8ACC-3703184E1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546" y="4421302"/>
            <a:ext cx="1125614" cy="1202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11501D-5820-DF17-A7A5-90D0061C59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53" y="4502340"/>
            <a:ext cx="1761139" cy="13208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2DEE58-582B-2663-7618-118C328C60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61" y="4349108"/>
            <a:ext cx="1413328" cy="1413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964E7A-A53A-D27D-2473-6002FC67A7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479" y="4472577"/>
            <a:ext cx="1100293" cy="1100293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1E0C158-75CA-753D-2EFE-001BE10515F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9822" b="32088"/>
          <a:stretch/>
        </p:blipFill>
        <p:spPr>
          <a:xfrm>
            <a:off x="5878022" y="1625341"/>
            <a:ext cx="2137612" cy="814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40959B-37FE-D66B-4B11-15DE08303B2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31574" r="7159" b="31910"/>
          <a:stretch/>
        </p:blipFill>
        <p:spPr>
          <a:xfrm>
            <a:off x="8487765" y="1625340"/>
            <a:ext cx="2147579" cy="9462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99C083-DE07-92B3-E2DC-4570235FE2D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05" y="2928606"/>
            <a:ext cx="2835674" cy="12152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4510C7-65AD-8B0C-F1B7-947AA153B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619" y="4502340"/>
            <a:ext cx="1115856" cy="1007757"/>
          </a:xfrm>
          <a:prstGeom prst="rect">
            <a:avLst/>
          </a:prstGeom>
        </p:spPr>
      </p:pic>
      <p:pic>
        <p:nvPicPr>
          <p:cNvPr id="1026" name="Picture 2" descr="TensorFlow - 나무위키">
            <a:extLst>
              <a:ext uri="{FF2B5EF4-FFF2-40B4-BE49-F238E27FC236}">
                <a16:creationId xmlns:a16="http://schemas.microsoft.com/office/drawing/2014/main" id="{17C94F7C-FCDF-3DD8-337D-798C53EE4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772" y="3003062"/>
            <a:ext cx="2159129" cy="116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72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팀원별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파트 분담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E7F097-1CE6-CF6F-BC9A-FEA7CBDB27CF}"/>
              </a:ext>
            </a:extLst>
          </p:cNvPr>
          <p:cNvGrpSpPr/>
          <p:nvPr/>
        </p:nvGrpSpPr>
        <p:grpSpPr>
          <a:xfrm>
            <a:off x="1043779" y="1433818"/>
            <a:ext cx="4929896" cy="2561397"/>
            <a:chOff x="1043779" y="1433818"/>
            <a:chExt cx="4929896" cy="25613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1C472B2-62DF-F1A6-9CA1-D1AB524606D4}"/>
                </a:ext>
              </a:extLst>
            </p:cNvPr>
            <p:cNvSpPr/>
            <p:nvPr/>
          </p:nvSpPr>
          <p:spPr>
            <a:xfrm>
              <a:off x="1648375" y="1433818"/>
              <a:ext cx="4325300" cy="612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r>
                <a:rPr lang="ko-KR" altLang="en-US" sz="1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</a:rPr>
                <a:t>김준하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6E2A1E6-142D-86FF-FBD3-0529945439D6}"/>
                </a:ext>
              </a:extLst>
            </p:cNvPr>
            <p:cNvSpPr/>
            <p:nvPr/>
          </p:nvSpPr>
          <p:spPr>
            <a:xfrm>
              <a:off x="1043779" y="1433818"/>
              <a:ext cx="612103" cy="612102"/>
            </a:xfrm>
            <a:prstGeom prst="rect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1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E7A6EAC-20A6-1947-B3CB-1385DCCE9477}"/>
                </a:ext>
              </a:extLst>
            </p:cNvPr>
            <p:cNvSpPr/>
            <p:nvPr/>
          </p:nvSpPr>
          <p:spPr>
            <a:xfrm>
              <a:off x="1049655" y="2448958"/>
              <a:ext cx="2616802" cy="154625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0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메인화면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장바구니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결제화면</a:t>
              </a:r>
              <a:endPara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레이아웃 및 디자인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•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상품 목록 동적 표시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• </a:t>
              </a:r>
              <a:r>
                <a:rPr lang="ko-KR" altLang="en-US" sz="10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챗봇으로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사용자 감정 분석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검색어 처리</a:t>
              </a:r>
              <a:endPara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• AI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연령별 선호도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979C7A-4099-0636-8D71-B498BDCBBBB5}"/>
                </a:ext>
              </a:extLst>
            </p:cNvPr>
            <p:cNvSpPr txBox="1"/>
            <p:nvPr/>
          </p:nvSpPr>
          <p:spPr>
            <a:xfrm>
              <a:off x="1113319" y="2164372"/>
              <a:ext cx="58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[</a:t>
              </a:r>
              <a:r>
                <a:rPr lang="ko-KR" altLang="en-US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구현</a:t>
              </a:r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]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A35CFF-6688-95A5-852C-1D7A9A6463E1}"/>
                </a:ext>
              </a:extLst>
            </p:cNvPr>
            <p:cNvSpPr txBox="1"/>
            <p:nvPr/>
          </p:nvSpPr>
          <p:spPr>
            <a:xfrm>
              <a:off x="3498681" y="2164372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[</a:t>
              </a:r>
              <a:r>
                <a:rPr lang="ko-KR" altLang="en-US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개발</a:t>
              </a:r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]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3A2A75C-8458-FB22-0D69-A0CBBE815061}"/>
                </a:ext>
              </a:extLst>
            </p:cNvPr>
            <p:cNvCxnSpPr/>
            <p:nvPr/>
          </p:nvCxnSpPr>
          <p:spPr>
            <a:xfrm>
              <a:off x="3407189" y="2221277"/>
              <a:ext cx="0" cy="1143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DDD9BD8-4C7D-BFC9-BE3E-8E1492C8F755}"/>
                </a:ext>
              </a:extLst>
            </p:cNvPr>
            <p:cNvSpPr/>
            <p:nvPr/>
          </p:nvSpPr>
          <p:spPr>
            <a:xfrm>
              <a:off x="3477425" y="2466465"/>
              <a:ext cx="2430229" cy="130619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DB,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세션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(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카카오페이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)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활용하여</a:t>
              </a:r>
              <a:endPara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외부 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API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와의 연동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검색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상세정보표시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장바구니</a:t>
              </a:r>
              <a:endPara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추가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0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바로결제</a:t>
              </a: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결제완료</a:t>
              </a:r>
              <a:endPara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TensorFlow </a:t>
              </a:r>
              <a:r>
                <a:rPr lang="ko-KR" altLang="en-US" sz="10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딥러닝 연령별 선호도</a:t>
              </a:r>
              <a:endParaRPr lang="en-US" altLang="ko-KR" sz="10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endPara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B79BC35-34A6-2BF1-D770-37D712D62460}"/>
              </a:ext>
            </a:extLst>
          </p:cNvPr>
          <p:cNvGrpSpPr/>
          <p:nvPr/>
        </p:nvGrpSpPr>
        <p:grpSpPr>
          <a:xfrm>
            <a:off x="6315575" y="1433818"/>
            <a:ext cx="4929896" cy="2281320"/>
            <a:chOff x="1043779" y="1433818"/>
            <a:chExt cx="4929896" cy="228132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09465EA-2325-80B0-28DB-2A1FB6602BA2}"/>
                </a:ext>
              </a:extLst>
            </p:cNvPr>
            <p:cNvSpPr/>
            <p:nvPr/>
          </p:nvSpPr>
          <p:spPr>
            <a:xfrm>
              <a:off x="1648375" y="1433818"/>
              <a:ext cx="4325300" cy="612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</a:rPr>
                <a:t>정다정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E3E3AEF-0FA8-CBAB-3B47-3142B22EE672}"/>
                </a:ext>
              </a:extLst>
            </p:cNvPr>
            <p:cNvSpPr/>
            <p:nvPr/>
          </p:nvSpPr>
          <p:spPr>
            <a:xfrm>
              <a:off x="1043779" y="1433818"/>
              <a:ext cx="612103" cy="612102"/>
            </a:xfrm>
            <a:prstGeom prst="rect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2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790D5C9-284C-5DC0-84DD-7818122D28C0}"/>
                </a:ext>
              </a:extLst>
            </p:cNvPr>
            <p:cNvSpPr/>
            <p:nvPr/>
          </p:nvSpPr>
          <p:spPr>
            <a:xfrm>
              <a:off x="1049655" y="2448958"/>
              <a:ext cx="2616802" cy="126618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카테고리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</a:t>
              </a:r>
              <a:r>
                <a:rPr lang="ko-KR" altLang="en-US" sz="12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기부앤테이크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상세화면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레이아웃 및 디자인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마이페이지 내 주문목록과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연동하여 리뷰 작성하기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리뷰보기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dialog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구현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9E0395-B416-A272-97AE-9515361B5CBB}"/>
                </a:ext>
              </a:extLst>
            </p:cNvPr>
            <p:cNvSpPr txBox="1"/>
            <p:nvPr/>
          </p:nvSpPr>
          <p:spPr>
            <a:xfrm>
              <a:off x="1113319" y="2164372"/>
              <a:ext cx="58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[</a:t>
              </a:r>
              <a:r>
                <a:rPr lang="ko-KR" altLang="en-US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구현</a:t>
              </a:r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]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6FF398-2F08-6872-C1FB-B4A20B9AE307}"/>
                </a:ext>
              </a:extLst>
            </p:cNvPr>
            <p:cNvSpPr txBox="1"/>
            <p:nvPr/>
          </p:nvSpPr>
          <p:spPr>
            <a:xfrm>
              <a:off x="3498681" y="2164372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[</a:t>
              </a:r>
              <a:r>
                <a:rPr lang="ko-KR" altLang="en-US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개발</a:t>
              </a:r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]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AF18146-3989-6C2A-6B92-2B3EF6F96372}"/>
                </a:ext>
              </a:extLst>
            </p:cNvPr>
            <p:cNvCxnSpPr/>
            <p:nvPr/>
          </p:nvCxnSpPr>
          <p:spPr>
            <a:xfrm>
              <a:off x="3407189" y="2221277"/>
              <a:ext cx="0" cy="1143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EBB204B-F8BA-43CF-706E-A16AB5DE0300}"/>
                </a:ext>
              </a:extLst>
            </p:cNvPr>
            <p:cNvSpPr/>
            <p:nvPr/>
          </p:nvSpPr>
          <p:spPr>
            <a:xfrm>
              <a:off x="3477425" y="2466465"/>
              <a:ext cx="2430229" cy="10261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DB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를 활용하여 검색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상세정보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표시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리뷰게시판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상세보기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작성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수정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삭제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),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기부 신청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주소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API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활용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CA61408-4295-2438-4754-286DA6515B4A}"/>
              </a:ext>
            </a:extLst>
          </p:cNvPr>
          <p:cNvGrpSpPr/>
          <p:nvPr/>
        </p:nvGrpSpPr>
        <p:grpSpPr>
          <a:xfrm>
            <a:off x="1043779" y="3898861"/>
            <a:ext cx="5050448" cy="2281320"/>
            <a:chOff x="1043779" y="1433818"/>
            <a:chExt cx="5050448" cy="228132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E9132BD-BBF0-5837-D8DF-58BD83364A51}"/>
                </a:ext>
              </a:extLst>
            </p:cNvPr>
            <p:cNvSpPr/>
            <p:nvPr/>
          </p:nvSpPr>
          <p:spPr>
            <a:xfrm>
              <a:off x="1648375" y="1433818"/>
              <a:ext cx="4325300" cy="612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</a:rPr>
                <a:t>김민석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DEFB232-6299-1E3D-CB61-0C9DC2CF5DA9}"/>
                </a:ext>
              </a:extLst>
            </p:cNvPr>
            <p:cNvSpPr/>
            <p:nvPr/>
          </p:nvSpPr>
          <p:spPr>
            <a:xfrm>
              <a:off x="1043779" y="1433818"/>
              <a:ext cx="612103" cy="612102"/>
            </a:xfrm>
            <a:prstGeom prst="rect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3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6D7D471-E07A-C982-96C2-DC84124F2EC2}"/>
                </a:ext>
              </a:extLst>
            </p:cNvPr>
            <p:cNvSpPr/>
            <p:nvPr/>
          </p:nvSpPr>
          <p:spPr>
            <a:xfrm>
              <a:off x="1049655" y="2448958"/>
              <a:ext cx="2616802" cy="126618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로그인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회원가입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마이페이지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레이아웃 및 디자인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아이디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비밀번호 찾기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• </a:t>
              </a:r>
              <a:r>
                <a:rPr lang="en-US" altLang="ko-KR" sz="12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ChangeTab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함수 활용하여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마이페이지 세분화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CF0F085-15C3-12D7-D37A-6D6BEF72B0E1}"/>
                </a:ext>
              </a:extLst>
            </p:cNvPr>
            <p:cNvSpPr txBox="1"/>
            <p:nvPr/>
          </p:nvSpPr>
          <p:spPr>
            <a:xfrm>
              <a:off x="1113319" y="2164372"/>
              <a:ext cx="58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[</a:t>
              </a:r>
              <a:r>
                <a:rPr lang="ko-KR" altLang="en-US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구현</a:t>
              </a:r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]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89F098C-A98F-A6A6-66F8-F07CBD3DF57F}"/>
                </a:ext>
              </a:extLst>
            </p:cNvPr>
            <p:cNvSpPr txBox="1"/>
            <p:nvPr/>
          </p:nvSpPr>
          <p:spPr>
            <a:xfrm>
              <a:off x="3498681" y="2164372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[</a:t>
              </a:r>
              <a:r>
                <a:rPr lang="ko-KR" altLang="en-US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개발</a:t>
              </a:r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]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CECBC51-C599-0D20-E786-EAF6E5B019FB}"/>
                </a:ext>
              </a:extLst>
            </p:cNvPr>
            <p:cNvCxnSpPr/>
            <p:nvPr/>
          </p:nvCxnSpPr>
          <p:spPr>
            <a:xfrm>
              <a:off x="3407189" y="2221277"/>
              <a:ext cx="0" cy="1143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41764AD-E25A-E43D-250F-F48B31630DB5}"/>
                </a:ext>
              </a:extLst>
            </p:cNvPr>
            <p:cNvSpPr/>
            <p:nvPr/>
          </p:nvSpPr>
          <p:spPr>
            <a:xfrm>
              <a:off x="3477425" y="2466465"/>
              <a:ext cx="2616802" cy="102611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쿨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SMS, Email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서비스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API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활용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유효성검사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주소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API,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아이디  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중복검사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비밀번호 확인 및 표시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주문내역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게시글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댓글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기부 출력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8C077C7-0243-CAAC-3EF5-3F4714F0EA9E}"/>
              </a:ext>
            </a:extLst>
          </p:cNvPr>
          <p:cNvGrpSpPr/>
          <p:nvPr/>
        </p:nvGrpSpPr>
        <p:grpSpPr>
          <a:xfrm>
            <a:off x="6293458" y="3898861"/>
            <a:ext cx="4952013" cy="1930459"/>
            <a:chOff x="1021662" y="1433818"/>
            <a:chExt cx="4952013" cy="193045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858FF2E-30CA-305B-F50A-51FE39036BCE}"/>
                </a:ext>
              </a:extLst>
            </p:cNvPr>
            <p:cNvSpPr/>
            <p:nvPr/>
          </p:nvSpPr>
          <p:spPr>
            <a:xfrm>
              <a:off x="1648375" y="1433818"/>
              <a:ext cx="4325300" cy="6121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</a:rPr>
                <a:t>이진영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DAB5E13-36AB-12FD-F975-BD2EECD0D71F}"/>
                </a:ext>
              </a:extLst>
            </p:cNvPr>
            <p:cNvSpPr/>
            <p:nvPr/>
          </p:nvSpPr>
          <p:spPr>
            <a:xfrm>
              <a:off x="1043779" y="1433818"/>
              <a:ext cx="612103" cy="612102"/>
            </a:xfrm>
            <a:prstGeom prst="rect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</a:rPr>
                <a:t>4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4BFC50F-3F09-F0F7-6B53-2165A6BE8C8E}"/>
                </a:ext>
              </a:extLst>
            </p:cNvPr>
            <p:cNvSpPr/>
            <p:nvPr/>
          </p:nvSpPr>
          <p:spPr>
            <a:xfrm>
              <a:off x="1021662" y="2448958"/>
              <a:ext cx="2616802" cy="78604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고객센터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관리자페이지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레이아웃 및 디자인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게시글 리스트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/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상세보기 구현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F969778-0FE1-6C03-5F71-8C84B0FA259D}"/>
                </a:ext>
              </a:extLst>
            </p:cNvPr>
            <p:cNvSpPr txBox="1"/>
            <p:nvPr/>
          </p:nvSpPr>
          <p:spPr>
            <a:xfrm>
              <a:off x="1113319" y="2164372"/>
              <a:ext cx="58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[</a:t>
              </a:r>
              <a:r>
                <a:rPr lang="ko-KR" altLang="en-US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구현</a:t>
              </a:r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]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11C859-9266-7C7D-9736-C81AC587261C}"/>
                </a:ext>
              </a:extLst>
            </p:cNvPr>
            <p:cNvSpPr txBox="1"/>
            <p:nvPr/>
          </p:nvSpPr>
          <p:spPr>
            <a:xfrm>
              <a:off x="3498681" y="2164372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[</a:t>
              </a:r>
              <a:r>
                <a:rPr lang="ko-KR" altLang="en-US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개발</a:t>
              </a:r>
              <a:r>
                <a:rPr lang="en-US" altLang="ko-KR" sz="12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]</a:t>
              </a:r>
              <a:endParaRPr lang="ko-KR" altLang="en-US" sz="1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C1DEEA3-CC76-4EBD-4DFC-0FC95C98A611}"/>
                </a:ext>
              </a:extLst>
            </p:cNvPr>
            <p:cNvCxnSpPr/>
            <p:nvPr/>
          </p:nvCxnSpPr>
          <p:spPr>
            <a:xfrm>
              <a:off x="3407189" y="2221277"/>
              <a:ext cx="0" cy="1143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DC38B62-F629-655C-6264-07234C3F6C8D}"/>
                </a:ext>
              </a:extLst>
            </p:cNvPr>
            <p:cNvSpPr/>
            <p:nvPr/>
          </p:nvSpPr>
          <p:spPr>
            <a:xfrm>
              <a:off x="3477425" y="2466465"/>
              <a:ext cx="2430229" cy="78604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게시글 작성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수정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삭제 기능 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 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구현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• 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맑은 고딕"/>
                </a:rPr>
                <a:t>관리자페이지 기능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78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개발일정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38C446-F479-35EF-CCA7-DE9BD3662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5370"/>
            <a:ext cx="12191999" cy="68580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3FA757-7DDA-79C9-805B-3359FB824712}"/>
              </a:ext>
            </a:extLst>
          </p:cNvPr>
          <p:cNvCxnSpPr/>
          <p:nvPr/>
        </p:nvCxnSpPr>
        <p:spPr>
          <a:xfrm>
            <a:off x="2674922" y="2726921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152ABF-149F-425C-D61A-D0FEE50CA27A}"/>
              </a:ext>
            </a:extLst>
          </p:cNvPr>
          <p:cNvCxnSpPr/>
          <p:nvPr/>
        </p:nvCxnSpPr>
        <p:spPr>
          <a:xfrm>
            <a:off x="4846622" y="2726921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7C1F38B-B88A-7107-FDC4-7925EDF9B590}"/>
              </a:ext>
            </a:extLst>
          </p:cNvPr>
          <p:cNvCxnSpPr/>
          <p:nvPr/>
        </p:nvCxnSpPr>
        <p:spPr>
          <a:xfrm>
            <a:off x="6999272" y="2726921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27ED5A5-5CD0-E6BA-0993-AC25FC6D3D15}"/>
              </a:ext>
            </a:extLst>
          </p:cNvPr>
          <p:cNvCxnSpPr/>
          <p:nvPr/>
        </p:nvCxnSpPr>
        <p:spPr>
          <a:xfrm>
            <a:off x="9139610" y="2726921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63F9F7E-A359-09D2-E61B-DEB166B691EB}"/>
              </a:ext>
            </a:extLst>
          </p:cNvPr>
          <p:cNvCxnSpPr/>
          <p:nvPr/>
        </p:nvCxnSpPr>
        <p:spPr>
          <a:xfrm flipH="1">
            <a:off x="9148941" y="4014546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6895B68-8935-703C-A194-5C43603CC858}"/>
              </a:ext>
            </a:extLst>
          </p:cNvPr>
          <p:cNvCxnSpPr/>
          <p:nvPr/>
        </p:nvCxnSpPr>
        <p:spPr>
          <a:xfrm flipH="1">
            <a:off x="6977241" y="4014546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D2A41CF-6A14-13D7-73AD-9D3DDEA2B3C4}"/>
              </a:ext>
            </a:extLst>
          </p:cNvPr>
          <p:cNvCxnSpPr/>
          <p:nvPr/>
        </p:nvCxnSpPr>
        <p:spPr>
          <a:xfrm flipH="1">
            <a:off x="4824591" y="4014546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97BF24-E689-09F7-4597-7C71640026D1}"/>
              </a:ext>
            </a:extLst>
          </p:cNvPr>
          <p:cNvCxnSpPr/>
          <p:nvPr/>
        </p:nvCxnSpPr>
        <p:spPr>
          <a:xfrm flipH="1">
            <a:off x="2674922" y="4014546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0D6C974-F3DE-EC3C-129E-9D224C2D7A22}"/>
              </a:ext>
            </a:extLst>
          </p:cNvPr>
          <p:cNvCxnSpPr/>
          <p:nvPr/>
        </p:nvCxnSpPr>
        <p:spPr>
          <a:xfrm>
            <a:off x="2674922" y="5376815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AE676E4-5B7C-9D4B-2914-6FD888653B4C}"/>
              </a:ext>
            </a:extLst>
          </p:cNvPr>
          <p:cNvCxnSpPr/>
          <p:nvPr/>
        </p:nvCxnSpPr>
        <p:spPr>
          <a:xfrm>
            <a:off x="4846622" y="5376815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FE0AC9-4AE8-9A55-B3E4-358A29D62CC3}"/>
              </a:ext>
            </a:extLst>
          </p:cNvPr>
          <p:cNvCxnSpPr/>
          <p:nvPr/>
        </p:nvCxnSpPr>
        <p:spPr>
          <a:xfrm>
            <a:off x="6999272" y="5376815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B5A7614-66DB-CF00-B8A5-B6467F700B5F}"/>
              </a:ext>
            </a:extLst>
          </p:cNvPr>
          <p:cNvCxnSpPr/>
          <p:nvPr/>
        </p:nvCxnSpPr>
        <p:spPr>
          <a:xfrm>
            <a:off x="9139610" y="5376815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399042-2116-E95A-9AAE-70ADEBA7777F}"/>
              </a:ext>
            </a:extLst>
          </p:cNvPr>
          <p:cNvCxnSpPr>
            <a:cxnSpLocks/>
          </p:cNvCxnSpPr>
          <p:nvPr/>
        </p:nvCxnSpPr>
        <p:spPr>
          <a:xfrm rot="5400000">
            <a:off x="10197362" y="3370736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3852B37-D45E-426B-457D-4D7E1863904D}"/>
              </a:ext>
            </a:extLst>
          </p:cNvPr>
          <p:cNvCxnSpPr>
            <a:cxnSpLocks/>
          </p:cNvCxnSpPr>
          <p:nvPr/>
        </p:nvCxnSpPr>
        <p:spPr>
          <a:xfrm rot="5400000">
            <a:off x="1585207" y="4705478"/>
            <a:ext cx="3825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949F11-8E8A-20D4-EAC5-B690BAAA5EC6}"/>
              </a:ext>
            </a:extLst>
          </p:cNvPr>
          <p:cNvSpPr txBox="1"/>
          <p:nvPr/>
        </p:nvSpPr>
        <p:spPr>
          <a:xfrm>
            <a:off x="802432" y="1351830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프로젝트 전체 일정</a:t>
            </a:r>
          </a:p>
        </p:txBody>
      </p:sp>
    </p:spTree>
    <p:extLst>
      <p:ext uri="{BB962C8B-B14F-4D97-AF65-F5344CB8AC3E}">
        <p14:creationId xmlns:p14="http://schemas.microsoft.com/office/powerpoint/2010/main" val="136280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AF361F3-4602-9D81-9655-028556213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t="1208" r="6806" b="1239"/>
          <a:stretch/>
        </p:blipFill>
        <p:spPr>
          <a:xfrm>
            <a:off x="1901572" y="181105"/>
            <a:ext cx="10081243" cy="64771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63675" y="6337083"/>
            <a:ext cx="2743200" cy="365125"/>
          </a:xfrm>
        </p:spPr>
        <p:txBody>
          <a:bodyPr/>
          <a:lstStyle/>
          <a:p>
            <a:fld id="{C081C175-33DA-4D48-BEE3-FD22EA4E336A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216206" y="158622"/>
            <a:ext cx="1371513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개발일정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5D8DE-23C0-4114-BE82-57DE0D3EF12E}"/>
              </a:ext>
            </a:extLst>
          </p:cNvPr>
          <p:cNvSpPr txBox="1"/>
          <p:nvPr/>
        </p:nvSpPr>
        <p:spPr>
          <a:xfrm>
            <a:off x="225537" y="631652"/>
            <a:ext cx="137151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파트별</a:t>
            </a:r>
            <a:r>
              <a:rPr lang="ko-KR" altLang="en-US" sz="12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세부일정</a:t>
            </a:r>
            <a:endParaRPr lang="en-US" altLang="ko-KR" sz="1200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ADE966-AD3B-32BE-D893-59DCECF8278A}"/>
              </a:ext>
            </a:extLst>
          </p:cNvPr>
          <p:cNvCxnSpPr/>
          <p:nvPr/>
        </p:nvCxnSpPr>
        <p:spPr>
          <a:xfrm>
            <a:off x="1978277" y="1431758"/>
            <a:ext cx="9936000" cy="0"/>
          </a:xfrm>
          <a:prstGeom prst="line">
            <a:avLst/>
          </a:prstGeom>
          <a:ln w="41275">
            <a:solidFill>
              <a:srgbClr val="E2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5E68A-A753-21AC-228F-5F9B0F58FA7C}"/>
              </a:ext>
            </a:extLst>
          </p:cNvPr>
          <p:cNvCxnSpPr/>
          <p:nvPr/>
        </p:nvCxnSpPr>
        <p:spPr>
          <a:xfrm>
            <a:off x="1978277" y="1431758"/>
            <a:ext cx="0" cy="134243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81C9D59-0A2D-B9E7-E2D7-E0F2FF420F33}"/>
              </a:ext>
            </a:extLst>
          </p:cNvPr>
          <p:cNvCxnSpPr/>
          <p:nvPr/>
        </p:nvCxnSpPr>
        <p:spPr>
          <a:xfrm>
            <a:off x="11910104" y="1429178"/>
            <a:ext cx="0" cy="134243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0CAC4E-8B3F-B7D9-AF76-25206D1908C7}"/>
              </a:ext>
            </a:extLst>
          </p:cNvPr>
          <p:cNvCxnSpPr/>
          <p:nvPr/>
        </p:nvCxnSpPr>
        <p:spPr>
          <a:xfrm>
            <a:off x="1975695" y="2762029"/>
            <a:ext cx="9936000" cy="0"/>
          </a:xfrm>
          <a:prstGeom prst="line">
            <a:avLst/>
          </a:prstGeom>
          <a:ln w="41275">
            <a:solidFill>
              <a:srgbClr val="E2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50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4373033" y="396063"/>
            <a:ext cx="3445933" cy="73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유스케이스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BookMate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” : AI 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챗봇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900" dirty="0" err="1">
                <a:solidFill>
                  <a:schemeClr val="bg1">
                    <a:lumMod val="75000"/>
                  </a:schemeClr>
                </a:solidFill>
              </a:rPr>
              <a:t>ChatBot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</a:rPr>
              <a:t>) 기반 도서 추천 서비스 플랫폼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829B4D-B579-204F-1FC1-8516AC6F67E0}"/>
              </a:ext>
            </a:extLst>
          </p:cNvPr>
          <p:cNvGrpSpPr/>
          <p:nvPr/>
        </p:nvGrpSpPr>
        <p:grpSpPr>
          <a:xfrm>
            <a:off x="851497" y="1594862"/>
            <a:ext cx="4418313" cy="2194080"/>
            <a:chOff x="1212836" y="1914391"/>
            <a:chExt cx="3576137" cy="17758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C7FC04B-831E-0D20-0149-0C046376B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8" r="41362" b="69542"/>
            <a:stretch/>
          </p:blipFill>
          <p:spPr>
            <a:xfrm>
              <a:off x="1716832" y="1914391"/>
              <a:ext cx="3072141" cy="177586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969ECA3-C185-3428-6416-574D3818B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274" b="78157"/>
            <a:stretch/>
          </p:blipFill>
          <p:spPr>
            <a:xfrm>
              <a:off x="1212836" y="2165540"/>
              <a:ext cx="466672" cy="127356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74B487-0E9B-3559-515B-CD83D7D3A072}"/>
              </a:ext>
            </a:extLst>
          </p:cNvPr>
          <p:cNvGrpSpPr/>
          <p:nvPr/>
        </p:nvGrpSpPr>
        <p:grpSpPr>
          <a:xfrm>
            <a:off x="4321475" y="1529545"/>
            <a:ext cx="7056352" cy="4762602"/>
            <a:chOff x="4995406" y="2118048"/>
            <a:chExt cx="6018525" cy="406213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E99B13-0C75-C55B-0ED0-93C77DDCE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1" t="30330"/>
            <a:stretch/>
          </p:blipFill>
          <p:spPr>
            <a:xfrm>
              <a:off x="5543333" y="2118048"/>
              <a:ext cx="5470598" cy="406213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058F06-DE7D-C1A0-D19E-55FF84CA1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63" r="91871" b="10106"/>
            <a:stretch/>
          </p:blipFill>
          <p:spPr>
            <a:xfrm>
              <a:off x="4995406" y="4472789"/>
              <a:ext cx="490993" cy="1441938"/>
            </a:xfrm>
            <a:prstGeom prst="rect">
              <a:avLst/>
            </a:prstGeom>
          </p:spPr>
        </p:pic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9F5F54E-A42B-6F33-5793-60C2506D1913}"/>
              </a:ext>
            </a:extLst>
          </p:cNvPr>
          <p:cNvCxnSpPr>
            <a:cxnSpLocks/>
          </p:cNvCxnSpPr>
          <p:nvPr/>
        </p:nvCxnSpPr>
        <p:spPr>
          <a:xfrm flipH="1" flipV="1">
            <a:off x="1390746" y="3918184"/>
            <a:ext cx="2257401" cy="1126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80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E9EB52-5B9D-3651-BF51-A3D3F06C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1C175-33DA-4D48-BEE3-FD22EA4E336A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A12FC-F12E-70F6-3E1C-8028EC84A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t="4270" r="5027"/>
          <a:stretch/>
        </p:blipFill>
        <p:spPr>
          <a:xfrm>
            <a:off x="1567542" y="277183"/>
            <a:ext cx="10367822" cy="6319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E2C108-1D66-4445-9DDC-6DCA5C0749A7}"/>
              </a:ext>
            </a:extLst>
          </p:cNvPr>
          <p:cNvSpPr txBox="1"/>
          <p:nvPr/>
        </p:nvSpPr>
        <p:spPr>
          <a:xfrm>
            <a:off x="122897" y="158622"/>
            <a:ext cx="1371513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ERD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5AB4405-246C-A302-6B02-01435A3B6B18}"/>
              </a:ext>
            </a:extLst>
          </p:cNvPr>
          <p:cNvSpPr txBox="1">
            <a:spLocks/>
          </p:cNvSpPr>
          <p:nvPr/>
        </p:nvSpPr>
        <p:spPr>
          <a:xfrm>
            <a:off x="-2263675" y="63370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81C175-33DA-4D48-BEE3-FD22EA4E336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7F94D-65EE-6224-C0B0-81903C8A4BFA}"/>
              </a:ext>
            </a:extLst>
          </p:cNvPr>
          <p:cNvCxnSpPr/>
          <p:nvPr/>
        </p:nvCxnSpPr>
        <p:spPr>
          <a:xfrm>
            <a:off x="8746958" y="155792"/>
            <a:ext cx="33327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1F51722-C0BA-444C-97C4-156CADDF77EE}"/>
              </a:ext>
            </a:extLst>
          </p:cNvPr>
          <p:cNvCxnSpPr>
            <a:cxnSpLocks/>
          </p:cNvCxnSpPr>
          <p:nvPr/>
        </p:nvCxnSpPr>
        <p:spPr>
          <a:xfrm>
            <a:off x="8746958" y="155792"/>
            <a:ext cx="29552" cy="6546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1332F10-18F0-B2D5-3093-AA41E6392F00}"/>
              </a:ext>
            </a:extLst>
          </p:cNvPr>
          <p:cNvCxnSpPr>
            <a:cxnSpLocks/>
          </p:cNvCxnSpPr>
          <p:nvPr/>
        </p:nvCxnSpPr>
        <p:spPr>
          <a:xfrm>
            <a:off x="12075768" y="155792"/>
            <a:ext cx="0" cy="6546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C9D407-C57C-AE00-6D3F-3790D25A802D}"/>
              </a:ext>
            </a:extLst>
          </p:cNvPr>
          <p:cNvCxnSpPr>
            <a:cxnSpLocks/>
          </p:cNvCxnSpPr>
          <p:nvPr/>
        </p:nvCxnSpPr>
        <p:spPr>
          <a:xfrm>
            <a:off x="8761734" y="6702208"/>
            <a:ext cx="33140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788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1147</Words>
  <Application>Microsoft Office PowerPoint</Application>
  <PresentationFormat>와이드스크린</PresentationFormat>
  <Paragraphs>226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-apple-system</vt:lpstr>
      <vt:lpstr>G마켓 산스 Bold</vt:lpstr>
      <vt:lpstr>G마켓 산스 Light</vt:lpstr>
      <vt:lpstr>G마켓 산스 Medium</vt:lpstr>
      <vt:lpstr>Noto Sans CJK KR DemiLight</vt:lpstr>
      <vt:lpstr>Noto Sans CJK KR Medium</vt:lpstr>
      <vt:lpstr>Noto Sans CJK KR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다정 정</dc:creator>
  <cp:lastModifiedBy>3666</cp:lastModifiedBy>
  <cp:revision>199</cp:revision>
  <dcterms:created xsi:type="dcterms:W3CDTF">2023-06-21T01:46:02Z</dcterms:created>
  <dcterms:modified xsi:type="dcterms:W3CDTF">2023-06-29T07:13:40Z</dcterms:modified>
</cp:coreProperties>
</file>